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2" r:id="rId4"/>
    <p:sldId id="276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75" r:id="rId16"/>
    <p:sldId id="273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/>
    <p:restoredTop sz="94640"/>
  </p:normalViewPr>
  <p:slideViewPr>
    <p:cSldViewPr snapToGrid="0" snapToObjects="1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2C45-4FBE-AD4C-B3DC-745C8FA287B3}" type="datetimeFigureOut">
              <a:rPr lang="es-MX" smtClean="0"/>
              <a:t>03/04/2022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6993-BD98-3C44-AFCB-38C69BB899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4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D6993-BD98-3C44-AFCB-38C69BB8992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0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D6993-BD98-3C44-AFCB-38C69BB8992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40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A8E3C73-ED16-4946-AE27-A5E8A2036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C86740-03B5-124B-8C13-A0F44CBE8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1003" y="635871"/>
            <a:ext cx="2839146" cy="17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CE5B81-5A43-5B46-AA69-2FA493600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968767-998E-1540-86DE-59E3FE802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41" y="190394"/>
            <a:ext cx="1947054" cy="12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gomez@inai.org.mx" TargetMode="External"/><Relationship Id="rId2" Type="http://schemas.openxmlformats.org/officeDocument/2006/relationships/hyperlink" Target="mailto:juana.garcia@inai.org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evifaiprivada.inai.org.mx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30429042-6032-534D-81DD-BF91BA5058D9}"/>
              </a:ext>
            </a:extLst>
          </p:cNvPr>
          <p:cNvSpPr txBox="1"/>
          <p:nvPr/>
        </p:nvSpPr>
        <p:spPr>
          <a:xfrm>
            <a:off x="868100" y="3079423"/>
            <a:ext cx="1030146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Programa de Capacitación</a:t>
            </a:r>
          </a:p>
          <a:p>
            <a:pPr algn="ctr"/>
            <a:endParaRPr lang="es-MX" sz="15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s-MX" sz="4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Aliados INAI por una cultura de la Protección de Datos Personales</a:t>
            </a:r>
          </a:p>
          <a:p>
            <a:pPr algn="ctr"/>
            <a:endParaRPr lang="es-MX" sz="4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  <a:p>
            <a:pPr algn="r"/>
            <a:r>
              <a:rPr lang="es-MX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4580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B4423D-8273-D344-853A-67DE8128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2F611F0-BB31-3E4A-90DD-31CFD98C7EC5}"/>
              </a:ext>
            </a:extLst>
          </p:cNvPr>
          <p:cNvSpPr/>
          <p:nvPr/>
        </p:nvSpPr>
        <p:spPr>
          <a:xfrm>
            <a:off x="6691720" y="593863"/>
            <a:ext cx="305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ETAPAS DE TRABAJO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1B376-38A7-9444-9C45-3F76D8D39E52}"/>
              </a:ext>
            </a:extLst>
          </p:cNvPr>
          <p:cNvSpPr/>
          <p:nvPr/>
        </p:nvSpPr>
        <p:spPr>
          <a:xfrm>
            <a:off x="1854652" y="3714978"/>
            <a:ext cx="8695784" cy="2549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analizan los resultados obtenidos 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implementación del Programa de Capacitación, Aliados INAI por la Protección de Datos Personales; así como en su caso, a través de un informe por parte del sujeto regulado, la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de la capacitación recibida en la mejora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de: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avisos de privacidad, procedimientos de atención a solicitudes de derechos ARCO o en la implementación de medidas de seguridad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entre otros aspectos que pueden ser mejorados, a partir de la capacitación recibida.</a:t>
            </a:r>
            <a:r>
              <a:rPr lang="es-MX" sz="20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0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7CAD3DF-968E-774E-929D-36A852BD8EDE}"/>
              </a:ext>
            </a:extLst>
          </p:cNvPr>
          <p:cNvGrpSpPr/>
          <p:nvPr/>
        </p:nvGrpSpPr>
        <p:grpSpPr>
          <a:xfrm>
            <a:off x="3212744" y="1762263"/>
            <a:ext cx="5979600" cy="1800118"/>
            <a:chOff x="1760752" y="1484866"/>
            <a:chExt cx="5979600" cy="18001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3AEB89D-A207-8C4D-902F-D9D8C9842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752" y="1484866"/>
              <a:ext cx="5979600" cy="1800118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43CE876-6EBF-5246-BBDD-1606F5B93A36}"/>
                </a:ext>
              </a:extLst>
            </p:cNvPr>
            <p:cNvSpPr/>
            <p:nvPr/>
          </p:nvSpPr>
          <p:spPr>
            <a:xfrm>
              <a:off x="2267744" y="1871920"/>
              <a:ext cx="360040" cy="758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MX" sz="40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C1BB6A8-E63A-684D-AC6B-5342D5ED0D43}"/>
                </a:ext>
              </a:extLst>
            </p:cNvPr>
            <p:cNvSpPr/>
            <p:nvPr/>
          </p:nvSpPr>
          <p:spPr>
            <a:xfrm>
              <a:off x="3626223" y="1760224"/>
              <a:ext cx="33940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Evaluación de resultados obtenidos. </a:t>
              </a:r>
            </a:p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cs typeface="Times New Roman" panose="02020603050405020304" pitchFamily="18" charset="0"/>
                </a:rPr>
                <a:t>(Diciembre)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1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91EA39-C0D7-4445-A19D-E2C418F5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7908BDE-F9F8-7244-818A-2A582BAAC1FA}"/>
              </a:ext>
            </a:extLst>
          </p:cNvPr>
          <p:cNvSpPr/>
          <p:nvPr/>
        </p:nvSpPr>
        <p:spPr>
          <a:xfrm>
            <a:off x="6691720" y="593863"/>
            <a:ext cx="305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ETAPAS DE TRABAJO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383426-1252-D244-9EC2-9560C47AE034}"/>
              </a:ext>
            </a:extLst>
          </p:cNvPr>
          <p:cNvSpPr/>
          <p:nvPr/>
        </p:nvSpPr>
        <p:spPr>
          <a:xfrm>
            <a:off x="1667085" y="4527573"/>
            <a:ext cx="8857829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trata de la etapa en la que el sujeto regulado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una revisión de los requerimientos de capacitación del personal o integrantes de su organización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identificando, de forma anual, aquellos aspectos de la normatividad que es importante que se atiendan desde la capacitación.</a:t>
            </a:r>
            <a:r>
              <a:rPr lang="es-MX" sz="20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0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1E0DA29-B01E-9C4A-8CE0-7B501E697EB4}"/>
              </a:ext>
            </a:extLst>
          </p:cNvPr>
          <p:cNvGrpSpPr/>
          <p:nvPr/>
        </p:nvGrpSpPr>
        <p:grpSpPr>
          <a:xfrm>
            <a:off x="3106200" y="2274059"/>
            <a:ext cx="5979600" cy="1817941"/>
            <a:chOff x="1726216" y="1928267"/>
            <a:chExt cx="5979600" cy="181794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990FAC9-13B1-8243-BB35-AD0B07F4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216" y="1928267"/>
              <a:ext cx="5979600" cy="181794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E395AA5-0F7C-2248-A806-B7D77DB463CE}"/>
                </a:ext>
              </a:extLst>
            </p:cNvPr>
            <p:cNvSpPr/>
            <p:nvPr/>
          </p:nvSpPr>
          <p:spPr>
            <a:xfrm>
              <a:off x="2267744" y="2251502"/>
              <a:ext cx="360040" cy="758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MX" sz="40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786C80D-7B5C-2942-9030-E5D3F2E4E432}"/>
                </a:ext>
              </a:extLst>
            </p:cNvPr>
            <p:cNvSpPr/>
            <p:nvPr/>
          </p:nvSpPr>
          <p:spPr>
            <a:xfrm>
              <a:off x="3635896" y="2363840"/>
              <a:ext cx="34889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Detección de Necesidades de Capacitación. 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67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F0C2F5-4B64-6947-9EDE-F16D7C7A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738B87-F1A6-8F45-A143-56F200E9B9C6}"/>
              </a:ext>
            </a:extLst>
          </p:cNvPr>
          <p:cNvSpPr/>
          <p:nvPr/>
        </p:nvSpPr>
        <p:spPr>
          <a:xfrm>
            <a:off x="6101788" y="544544"/>
            <a:ext cx="427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CAPACITACIÓN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913E2A-C330-A640-8241-9CB9C2E2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3" y="1800626"/>
            <a:ext cx="11617414" cy="47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F0C2F5-4B64-6947-9EDE-F16D7C7A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738B87-F1A6-8F45-A143-56F200E9B9C6}"/>
              </a:ext>
            </a:extLst>
          </p:cNvPr>
          <p:cNvSpPr/>
          <p:nvPr/>
        </p:nvSpPr>
        <p:spPr>
          <a:xfrm>
            <a:off x="6101788" y="544544"/>
            <a:ext cx="427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CAPACITACIÓN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978B5A-3874-A34A-A96D-B900F41B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23" y="1483523"/>
            <a:ext cx="9544834" cy="5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F0C2F5-4B64-6947-9EDE-F16D7C7A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2738B87-F1A6-8F45-A143-56F200E9B9C6}"/>
              </a:ext>
            </a:extLst>
          </p:cNvPr>
          <p:cNvSpPr/>
          <p:nvPr/>
        </p:nvSpPr>
        <p:spPr>
          <a:xfrm>
            <a:off x="6101788" y="544544"/>
            <a:ext cx="427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CAPACITACIÓN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F74E80-17C2-8A49-9201-F544DF39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" y="2530391"/>
            <a:ext cx="11039605" cy="24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894A5-60DD-2E44-B35F-2E2E59F0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0F692-3B35-0343-B69D-C1617370C745}"/>
              </a:ext>
            </a:extLst>
          </p:cNvPr>
          <p:cNvSpPr/>
          <p:nvPr/>
        </p:nvSpPr>
        <p:spPr>
          <a:xfrm>
            <a:off x="6096000" y="593863"/>
            <a:ext cx="401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0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CALENDARIO DE ACTIVIDADES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DCB2230-11FB-5C4D-92C5-00F099760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73662"/>
              </p:ext>
            </p:extLst>
          </p:nvPr>
        </p:nvGraphicFramePr>
        <p:xfrm>
          <a:off x="791533" y="2368919"/>
          <a:ext cx="10632765" cy="34588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055045">
                  <a:extLst>
                    <a:ext uri="{9D8B030D-6E8A-4147-A177-3AD203B41FA5}">
                      <a16:colId xmlns:a16="http://schemas.microsoft.com/office/drawing/2014/main" val="4101396179"/>
                    </a:ext>
                  </a:extLst>
                </a:gridCol>
                <a:gridCol w="7577720">
                  <a:extLst>
                    <a:ext uri="{9D8B030D-6E8A-4147-A177-3AD203B41FA5}">
                      <a16:colId xmlns:a16="http://schemas.microsoft.com/office/drawing/2014/main" val="25577580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Acción a realizar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3405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3154651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8121258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0806634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185651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8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3735120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6B476F0-2AED-904B-B314-C163C96075B1}"/>
              </a:ext>
            </a:extLst>
          </p:cNvPr>
          <p:cNvSpPr/>
          <p:nvPr/>
        </p:nvSpPr>
        <p:spPr>
          <a:xfrm>
            <a:off x="3910316" y="2716408"/>
            <a:ext cx="7420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/>
            <a:r>
              <a:rPr lang="es-MX" sz="1600" dirty="0"/>
              <a:t>Entrega de carta para participar en el Programa de Capacitación Aliados INAI (designación enlace y equipo promotor de capacitación)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72DA9B-C2EE-8F4C-9BC7-776257DAD742}"/>
              </a:ext>
            </a:extLst>
          </p:cNvPr>
          <p:cNvSpPr/>
          <p:nvPr/>
        </p:nvSpPr>
        <p:spPr>
          <a:xfrm>
            <a:off x="3928212" y="3464006"/>
            <a:ext cx="6245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/>
            <a:r>
              <a:rPr lang="es-MX" dirty="0"/>
              <a:t>Entrega de Formato de Programa de capacitación en electrónico 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BBFB5F-13C6-0846-AE30-861DC56B8652}"/>
              </a:ext>
            </a:extLst>
          </p:cNvPr>
          <p:cNvSpPr/>
          <p:nvPr/>
        </p:nvSpPr>
        <p:spPr>
          <a:xfrm>
            <a:off x="3910316" y="4726916"/>
            <a:ext cx="256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/>
            <a:r>
              <a:rPr lang="es-MX" dirty="0"/>
              <a:t>Conclusión del Programa 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45A88B-B5C3-7348-96ED-2245FDDB8234}"/>
              </a:ext>
            </a:extLst>
          </p:cNvPr>
          <p:cNvSpPr/>
          <p:nvPr/>
        </p:nvSpPr>
        <p:spPr>
          <a:xfrm>
            <a:off x="3897064" y="5206058"/>
            <a:ext cx="7327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MX" dirty="0"/>
              <a:t>Entrega de informe final conforme al formato que proporcionará la Dirección General de Capacitación 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3315200-DD44-D44C-9536-06F6596F2719}"/>
              </a:ext>
            </a:extLst>
          </p:cNvPr>
          <p:cNvSpPr/>
          <p:nvPr/>
        </p:nvSpPr>
        <p:spPr>
          <a:xfrm>
            <a:off x="1331383" y="2683449"/>
            <a:ext cx="193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sz="1600" dirty="0">
                <a:highlight>
                  <a:srgbClr val="FFFF00"/>
                </a:highlight>
              </a:rPr>
              <a:t>18 de marzo de 2022</a:t>
            </a:r>
          </a:p>
          <a:p>
            <a:pPr algn="ctr" fontAlgn="ctr"/>
            <a:r>
              <a:rPr lang="es-MX" sz="1600" dirty="0">
                <a:highlight>
                  <a:srgbClr val="FFFF00"/>
                </a:highlight>
              </a:rPr>
              <a:t>1 de abril 2022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965ACF-DDB2-A641-BB7F-BEAA3110BB8A}"/>
              </a:ext>
            </a:extLst>
          </p:cNvPr>
          <p:cNvSpPr/>
          <p:nvPr/>
        </p:nvSpPr>
        <p:spPr>
          <a:xfrm>
            <a:off x="1272873" y="3462477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MX" dirty="0"/>
              <a:t>11 de abril de 2022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D69165-8343-3642-90F4-3A28551E1A50}"/>
              </a:ext>
            </a:extLst>
          </p:cNvPr>
          <p:cNvSpPr/>
          <p:nvPr/>
        </p:nvSpPr>
        <p:spPr>
          <a:xfrm>
            <a:off x="1272872" y="4087039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MX" dirty="0"/>
              <a:t>18 de abril de 2022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7BAEC3-56E4-5C4E-9B9D-6853D058F183}"/>
              </a:ext>
            </a:extLst>
          </p:cNvPr>
          <p:cNvSpPr/>
          <p:nvPr/>
        </p:nvSpPr>
        <p:spPr>
          <a:xfrm>
            <a:off x="1057558" y="4711601"/>
            <a:ext cx="258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MX" dirty="0"/>
              <a:t>30 de noviembre de 2022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E38753-8160-544E-B309-42D6CE96AAD4}"/>
              </a:ext>
            </a:extLst>
          </p:cNvPr>
          <p:cNvSpPr/>
          <p:nvPr/>
        </p:nvSpPr>
        <p:spPr>
          <a:xfrm>
            <a:off x="1088089" y="5336163"/>
            <a:ext cx="239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s-MX" dirty="0"/>
              <a:t>9 de diciembre de 2022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AF5678A-394F-C743-B88F-20D7A2D6819B}"/>
              </a:ext>
            </a:extLst>
          </p:cNvPr>
          <p:cNvSpPr/>
          <p:nvPr/>
        </p:nvSpPr>
        <p:spPr>
          <a:xfrm>
            <a:off x="3928212" y="4076540"/>
            <a:ext cx="562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/>
            <a:r>
              <a:rPr lang="es-MX" dirty="0"/>
              <a:t>Entrega de Formato de Programa de capacitación en físico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90B441-FBD9-9D48-A1F8-FE2893231548}"/>
              </a:ext>
            </a:extLst>
          </p:cNvPr>
          <p:cNvSpPr txBox="1"/>
          <p:nvPr/>
        </p:nvSpPr>
        <p:spPr>
          <a:xfrm>
            <a:off x="449833" y="1655844"/>
            <a:ext cx="11292334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MX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ATENCIÓN</a:t>
            </a:r>
          </a:p>
          <a:p>
            <a:pPr algn="ctr"/>
            <a:r>
              <a:rPr lang="es-MX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  <a:p>
            <a:pPr algn="ctr"/>
            <a:endParaRPr lang="es-MX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 Emiliano Cinta Domínguez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General de Capacitación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yuri.cinta@inai.org.mx</a:t>
            </a:r>
          </a:p>
          <a:p>
            <a:pPr algn="ctr"/>
            <a:endParaRPr lang="es-MX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Doranelly</a:t>
            </a:r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García Rey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Capacitación de Datos Personales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juana.garcia@inai.org.mx</a:t>
            </a:r>
            <a:endParaRPr lang="es-MX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Gómez Ortega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de Desarrollo y Programación de Capacitación de Datos</a:t>
            </a:r>
          </a:p>
          <a:p>
            <a:r>
              <a:rPr lang="es-MX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238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ricardo.gomez@inai.org.mx</a:t>
            </a:r>
            <a:endParaRPr lang="es-MX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n w="12700">
                <a:solidFill>
                  <a:schemeClr val="bg1"/>
                </a:solidFill>
                <a:prstDash val="solid"/>
              </a:ln>
              <a:solidFill>
                <a:srgbClr val="702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0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894A5-60DD-2E44-B35F-2E2E59F0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80051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0F692-3B35-0343-B69D-C1617370C745}"/>
              </a:ext>
            </a:extLst>
          </p:cNvPr>
          <p:cNvSpPr/>
          <p:nvPr/>
        </p:nvSpPr>
        <p:spPr>
          <a:xfrm>
            <a:off x="4881487" y="396911"/>
            <a:ext cx="6752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0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ESTATUS RECEPCIÓN CARTAS DE INTENCIÓN </a:t>
            </a: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  <a:endParaRPr lang="es-MX" sz="2000" b="1" dirty="0">
              <a:latin typeface="Candara" panose="020E05020303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C43EFA-3313-A94D-A688-CD1D4D7042F2}"/>
              </a:ext>
            </a:extLst>
          </p:cNvPr>
          <p:cNvGraphicFramePr>
            <a:graphicFrameLocks noGrp="1"/>
          </p:cNvGraphicFramePr>
          <p:nvPr/>
        </p:nvGraphicFramePr>
        <p:xfrm>
          <a:off x="287270" y="1589649"/>
          <a:ext cx="5808729" cy="480723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8163">
                  <a:extLst>
                    <a:ext uri="{9D8B030D-6E8A-4147-A177-3AD203B41FA5}">
                      <a16:colId xmlns:a16="http://schemas.microsoft.com/office/drawing/2014/main" val="1508862813"/>
                    </a:ext>
                  </a:extLst>
                </a:gridCol>
                <a:gridCol w="3225088">
                  <a:extLst>
                    <a:ext uri="{9D8B030D-6E8A-4147-A177-3AD203B41FA5}">
                      <a16:colId xmlns:a16="http://schemas.microsoft.com/office/drawing/2014/main" val="3602008176"/>
                    </a:ext>
                  </a:extLst>
                </a:gridCol>
                <a:gridCol w="2315478">
                  <a:extLst>
                    <a:ext uri="{9D8B030D-6E8A-4147-A177-3AD203B41FA5}">
                      <a16:colId xmlns:a16="http://schemas.microsoft.com/office/drawing/2014/main" val="3696704442"/>
                    </a:ext>
                  </a:extLst>
                </a:gridCol>
              </a:tblGrid>
              <a:tr h="298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No.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FEDERACIÓN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MANIFESTACIÓN PARA PARTICIPAR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99233722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Deporte Escolar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93887522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 Dominó de la República Mexicana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536082079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Deportiva de México de Hockey sobre Hielo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Carta expresa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263510591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Panathlon Distrito Mexico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974373006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Polo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979197006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Remo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410849174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Deportes para Sordos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675836150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Sports (E-sports)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4119353299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Vela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402901267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Pole Sports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Carta expresa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419820042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Aeronáutica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547946078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Baile y Danza Deportiva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09162191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Disco Volador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890716505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Jiu Jitsu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4272746776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Juegos y Deportes Autóctonos y Tradicionales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68428372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Limalama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234203877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Medallistas de Luchas Asociadas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881297244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Deportes de Montaña y Escalada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310201745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Pentatlón Moderno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536239321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Nacional de Pesca Deportiva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44124757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 Artes Marciales Mixtas, Equidad y Juego Limpio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929179600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Boliche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782234316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Ecuestre Mexicana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50562419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Fisicoconstructivismo y Fitness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807527582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Futbol Americano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4287136121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Golf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3734799874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Nacional de Kick Boxing México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181200501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Muaythai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927817437"/>
                  </a:ext>
                </a:extLst>
              </a:tr>
              <a:tr h="1397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Actividades Subacuáticas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2000697785"/>
                  </a:ext>
                </a:extLst>
              </a:tr>
              <a:tr h="2981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Voleibol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Carta expresa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325" marR="6325" marT="6325" marB="0" anchor="ctr"/>
                </a:tc>
                <a:extLst>
                  <a:ext uri="{0D108BD9-81ED-4DB2-BD59-A6C34878D82A}">
                    <a16:rowId xmlns:a16="http://schemas.microsoft.com/office/drawing/2014/main" val="129646583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93E79AB-1085-474B-8ABD-5CEFEF416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28567"/>
              </p:ext>
            </p:extLst>
          </p:nvPr>
        </p:nvGraphicFramePr>
        <p:xfrm>
          <a:off x="6386732" y="1308289"/>
          <a:ext cx="5517997" cy="51054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3703">
                  <a:extLst>
                    <a:ext uri="{9D8B030D-6E8A-4147-A177-3AD203B41FA5}">
                      <a16:colId xmlns:a16="http://schemas.microsoft.com/office/drawing/2014/main" val="3095955538"/>
                    </a:ext>
                  </a:extLst>
                </a:gridCol>
                <a:gridCol w="4084170">
                  <a:extLst>
                    <a:ext uri="{9D8B030D-6E8A-4147-A177-3AD203B41FA5}">
                      <a16:colId xmlns:a16="http://schemas.microsoft.com/office/drawing/2014/main" val="1390933036"/>
                    </a:ext>
                  </a:extLst>
                </a:gridCol>
                <a:gridCol w="1210124">
                  <a:extLst>
                    <a:ext uri="{9D8B030D-6E8A-4147-A177-3AD203B41FA5}">
                      <a16:colId xmlns:a16="http://schemas.microsoft.com/office/drawing/2014/main" val="1297812755"/>
                    </a:ext>
                  </a:extLst>
                </a:gridCol>
              </a:tblGrid>
              <a:tr h="2589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>
                          <a:effectLst/>
                        </a:rPr>
                        <a:t>No.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FEDERACIÓN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MANIFESTACIÓN PARA PARTICIPAR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518954082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Padel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310172808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 Wushu de la República Mexicana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308416459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Boxeo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253115664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Instituto del Deporte de los Trabajadores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174826453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Medicina del Deporte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11877609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Motonáuticas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974647151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Motociclismo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39322588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 Federación Mexicana de Nippon Kempo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753713389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Deportes para Personas con Parálisis Cerebral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822191426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Porristas y Grupos de Animación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293330028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Rugby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204716129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Tenis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2882928695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Tenis de Mesa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4126247535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 Triatlón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14157641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Raquetbol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649666534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Ski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970986590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Tiro con Arco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794918818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Taekwondo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69744169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49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Handball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28074363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Akido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390414858"/>
                  </a:ext>
                </a:extLst>
              </a:tr>
              <a:tr h="1321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Mexicana de Béisbol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231924568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Asociación de Deportes aéreos y Pole Sports del Golfo y Península de México, A.C.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296264226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53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Asociación de Pole Sports y disciplinas aéreas del Sudoeste Mexicano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891519110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Asociación de Pole y Acrobacia Aérea del Distrito Federal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012507479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55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Asociación Norte de Pole Sports A.C.,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642459471"/>
                  </a:ext>
                </a:extLst>
              </a:tr>
              <a:tr h="4934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56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Federación de Pole Sports en México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Carta expresa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1674660007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57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 dirty="0">
                          <a:effectLst/>
                        </a:rPr>
                        <a:t>Federación Mexicana de Gimnasia, A.C.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>
                          <a:effectLst/>
                        </a:rPr>
                        <a:t>Carta expresa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5247" marR="5247" marT="5247" marB="0" anchor="ctr"/>
                </a:tc>
                <a:extLst>
                  <a:ext uri="{0D108BD9-81ED-4DB2-BD59-A6C34878D82A}">
                    <a16:rowId xmlns:a16="http://schemas.microsoft.com/office/drawing/2014/main" val="345604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6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894A5-60DD-2E44-B35F-2E2E59F0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0F692-3B35-0343-B69D-C1617370C745}"/>
              </a:ext>
            </a:extLst>
          </p:cNvPr>
          <p:cNvSpPr/>
          <p:nvPr/>
        </p:nvSpPr>
        <p:spPr>
          <a:xfrm>
            <a:off x="6096000" y="593863"/>
            <a:ext cx="4012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0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ESTATUS RECEPCIÓN PROGRAMAS DE CAPACITACIÓN </a:t>
            </a: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57" y="1762263"/>
            <a:ext cx="8909491" cy="48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894A5-60DD-2E44-B35F-2E2E59F0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0F692-3B35-0343-B69D-C1617370C745}"/>
              </a:ext>
            </a:extLst>
          </p:cNvPr>
          <p:cNvSpPr/>
          <p:nvPr/>
        </p:nvSpPr>
        <p:spPr>
          <a:xfrm>
            <a:off x="6096000" y="593863"/>
            <a:ext cx="401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0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OFERTA DE CAPACITACIÓN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F28C05-BF3E-F141-9E45-4699DFB96C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716" y="1628384"/>
            <a:ext cx="9997193" cy="519501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54D0EB0-D172-9547-B62B-2C83599B33D2}"/>
              </a:ext>
            </a:extLst>
          </p:cNvPr>
          <p:cNvSpPr/>
          <p:nvPr/>
        </p:nvSpPr>
        <p:spPr>
          <a:xfrm>
            <a:off x="700034" y="4009908"/>
            <a:ext cx="18792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CAPACITACIÓN</a:t>
            </a:r>
            <a:endParaRPr lang="es-MX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EECD191-0884-6241-95B0-CCC18685386C}"/>
              </a:ext>
            </a:extLst>
          </p:cNvPr>
          <p:cNvSpPr/>
          <p:nvPr/>
        </p:nvSpPr>
        <p:spPr>
          <a:xfrm>
            <a:off x="4734838" y="1963219"/>
            <a:ext cx="39206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PRESENCIAL</a:t>
            </a:r>
          </a:p>
          <a:p>
            <a:pPr algn="ctr"/>
            <a:endParaRPr lang="es-MX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impartida en sede INAI o sede Sujeto Regulado.</a:t>
            </a:r>
            <a:endParaRPr lang="es-MX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C19FEF8-39BA-3143-93B7-7B863B95D72A}"/>
              </a:ext>
            </a:extLst>
          </p:cNvPr>
          <p:cNvSpPr/>
          <p:nvPr/>
        </p:nvSpPr>
        <p:spPr>
          <a:xfrm>
            <a:off x="4734839" y="3654468"/>
            <a:ext cx="39206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LÍNEA SÍNCRONA</a:t>
            </a:r>
          </a:p>
          <a:p>
            <a:pPr algn="ctr"/>
            <a:endParaRPr lang="es-MX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impartida mediante herramienta de videoconferencia.</a:t>
            </a:r>
            <a:endParaRPr lang="es-MX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E8B6D75-634A-DE49-91FF-7BF843009423}"/>
              </a:ext>
            </a:extLst>
          </p:cNvPr>
          <p:cNvSpPr/>
          <p:nvPr/>
        </p:nvSpPr>
        <p:spPr>
          <a:xfrm>
            <a:off x="4734838" y="5372748"/>
            <a:ext cx="392064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EN LÍNEA ASÍNCRONA</a:t>
            </a:r>
          </a:p>
          <a:p>
            <a:pPr algn="ctr"/>
            <a:endParaRPr lang="es-MX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impartida mediante el Centro Virtual de Capacitación en Acceso a la Información y Protección de Datos Personales CEVINAI.</a:t>
            </a:r>
            <a:endParaRPr lang="es-MX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EVINAI – Sistema Nacional de Transparencia">
            <a:hlinkClick r:id="rId5"/>
            <a:extLst>
              <a:ext uri="{FF2B5EF4-FFF2-40B4-BE49-F238E27FC236}">
                <a16:creationId xmlns:a16="http://schemas.microsoft.com/office/drawing/2014/main" id="{E6735A71-4015-314B-B062-5099162A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7" y="5936417"/>
            <a:ext cx="1679270" cy="82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5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9894A5-60DD-2E44-B35F-2E2E59F0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1E0F692-3B35-0343-B69D-C1617370C745}"/>
              </a:ext>
            </a:extLst>
          </p:cNvPr>
          <p:cNvSpPr/>
          <p:nvPr/>
        </p:nvSpPr>
        <p:spPr>
          <a:xfrm>
            <a:off x="6096000" y="593863"/>
            <a:ext cx="401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0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OFERTA DE CAPACITACIÓN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DB22CE-315F-FA4B-AA2A-8CE5A804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72815"/>
              </p:ext>
            </p:extLst>
          </p:nvPr>
        </p:nvGraphicFramePr>
        <p:xfrm>
          <a:off x="371605" y="2336692"/>
          <a:ext cx="11448789" cy="3075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59993">
                  <a:extLst>
                    <a:ext uri="{9D8B030D-6E8A-4147-A177-3AD203B41FA5}">
                      <a16:colId xmlns:a16="http://schemas.microsoft.com/office/drawing/2014/main" val="2668257974"/>
                    </a:ext>
                  </a:extLst>
                </a:gridCol>
                <a:gridCol w="6688796">
                  <a:extLst>
                    <a:ext uri="{9D8B030D-6E8A-4147-A177-3AD203B41FA5}">
                      <a16:colId xmlns:a16="http://schemas.microsoft.com/office/drawing/2014/main" val="114777474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CAPACITACIÓN PRESENCIAL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CAPACITACIÓN EN LÍNEA (CEVINAI)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8677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Introducción a la Ley Federal de Protección de Datos Personales en Posesión de los Particulares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Ley Federal de Protección de Datos Personales en Posesión de los Particulares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1431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Aviso de Privacidad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Aviso de Privacidad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65605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Análisis de la LFPDPPP y su Reglamento en materia de Medidas de Seguridad de Datos Personales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Designación de la Persona o Departamento de Datos Personales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5443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Guía para implementar un Sistema de Gestión de Seguridad de Datos Personales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Atención a las Solicitudes de Ejercicio de Derechos ARCO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1195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Esquemas de Autorregulación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Medidas de Seguridad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2581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Taller sobre el Ejercicio de los Derechos ARCO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Autorregulación en Materia de Protección de Datos Personales en México y Reglas de Operación del Registro de Esquemas de Autorregulación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5502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Tratamiento de datos biométricos y manejo de incidentes de seguridad de datos personales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00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7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73335D-9742-7641-835E-9AB48015D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36" y="1534978"/>
            <a:ext cx="6192688" cy="43578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D1920CD-9D6F-0D47-9292-4C1AE39DDADF}"/>
              </a:ext>
            </a:extLst>
          </p:cNvPr>
          <p:cNvSpPr/>
          <p:nvPr/>
        </p:nvSpPr>
        <p:spPr>
          <a:xfrm>
            <a:off x="2911701" y="3860977"/>
            <a:ext cx="136815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del Programa de Capacitación, Aliados INAI por la Protección de Datos Personales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60CEE8-386E-EF49-83E0-2C16937734C9}"/>
              </a:ext>
            </a:extLst>
          </p:cNvPr>
          <p:cNvSpPr/>
          <p:nvPr/>
        </p:nvSpPr>
        <p:spPr>
          <a:xfrm>
            <a:off x="4581236" y="4316868"/>
            <a:ext cx="4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MX" sz="3200" b="1" dirty="0">
              <a:solidFill>
                <a:srgbClr val="008272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4DD76B-95C5-1C4E-BBB0-27C3371A4495}"/>
              </a:ext>
            </a:extLst>
          </p:cNvPr>
          <p:cNvSpPr/>
          <p:nvPr/>
        </p:nvSpPr>
        <p:spPr>
          <a:xfrm>
            <a:off x="4941276" y="3551202"/>
            <a:ext cx="4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MX" sz="3200" b="1" dirty="0">
              <a:solidFill>
                <a:srgbClr val="00827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A4FE0A1-F7E2-F143-A434-FBF95ABED2B0}"/>
              </a:ext>
            </a:extLst>
          </p:cNvPr>
          <p:cNvSpPr/>
          <p:nvPr/>
        </p:nvSpPr>
        <p:spPr>
          <a:xfrm>
            <a:off x="5665806" y="3258814"/>
            <a:ext cx="4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MX" sz="3200" dirty="0">
              <a:solidFill>
                <a:srgbClr val="00827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0EEBDE-841F-D64F-BDA3-6755DBF687B8}"/>
              </a:ext>
            </a:extLst>
          </p:cNvPr>
          <p:cNvSpPr/>
          <p:nvPr/>
        </p:nvSpPr>
        <p:spPr>
          <a:xfrm>
            <a:off x="6383661" y="3470483"/>
            <a:ext cx="4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MX" sz="3200" b="1" dirty="0">
              <a:solidFill>
                <a:srgbClr val="00827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08DDA-B10E-BE45-B5F3-1ACB065E6B2D}"/>
              </a:ext>
            </a:extLst>
          </p:cNvPr>
          <p:cNvSpPr/>
          <p:nvPr/>
        </p:nvSpPr>
        <p:spPr>
          <a:xfrm>
            <a:off x="6760678" y="4312195"/>
            <a:ext cx="4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MX" sz="3200" b="1" dirty="0">
              <a:solidFill>
                <a:srgbClr val="00827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C09B6D-CCA3-C34A-9223-1A2F198FE027}"/>
              </a:ext>
            </a:extLst>
          </p:cNvPr>
          <p:cNvSpPr/>
          <p:nvPr/>
        </p:nvSpPr>
        <p:spPr>
          <a:xfrm>
            <a:off x="3429108" y="293330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A70362-2169-9F4E-B3E0-97FA8B4C93C0}"/>
              </a:ext>
            </a:extLst>
          </p:cNvPr>
          <p:cNvSpPr/>
          <p:nvPr/>
        </p:nvSpPr>
        <p:spPr>
          <a:xfrm>
            <a:off x="5227082" y="1906341"/>
            <a:ext cx="13681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y asesoría para la implementación del Programa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99DF44-B013-F94F-8023-BB5AF1DB69B7}"/>
              </a:ext>
            </a:extLst>
          </p:cNvPr>
          <p:cNvSpPr/>
          <p:nvPr/>
        </p:nvSpPr>
        <p:spPr>
          <a:xfrm>
            <a:off x="6813484" y="2693039"/>
            <a:ext cx="13681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00" b="1" i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resultados obtenidos</a:t>
            </a:r>
            <a:endParaRPr lang="es-MX" sz="1300" b="1" i="1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0EED8B-C5E3-1C43-BCEC-8B247A2DEB9E}"/>
              </a:ext>
            </a:extLst>
          </p:cNvPr>
          <p:cNvSpPr/>
          <p:nvPr/>
        </p:nvSpPr>
        <p:spPr>
          <a:xfrm>
            <a:off x="7533564" y="4255609"/>
            <a:ext cx="13681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Detección de Necesidades de Capacitación</a:t>
            </a:r>
            <a:endParaRPr lang="es-MX" sz="13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EF067F-726B-624C-AEDE-CBAA55FA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89919" l="6000" r="90000">
                        <a14:foregroundMark x1="6000" y1="49597" x2="6000" y2="49597"/>
                        <a14:foregroundMark x1="16667" y1="10484" x2="16667" y2="10484"/>
                        <a14:foregroundMark x1="89000" y1="51613" x2="89000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52">
            <a:off x="4854103" y="4653537"/>
            <a:ext cx="2114110" cy="1747664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C27B3E6-0AE9-DD4C-A809-01AE40350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128C2DB-BA62-E04C-9FC6-9EDDFBA9D86E}"/>
              </a:ext>
            </a:extLst>
          </p:cNvPr>
          <p:cNvSpPr/>
          <p:nvPr/>
        </p:nvSpPr>
        <p:spPr>
          <a:xfrm>
            <a:off x="6691720" y="593863"/>
            <a:ext cx="305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ETAPAS DE TRABAJO</a:t>
            </a:r>
          </a:p>
        </p:txBody>
      </p:sp>
    </p:spTree>
    <p:extLst>
      <p:ext uri="{BB962C8B-B14F-4D97-AF65-F5344CB8AC3E}">
        <p14:creationId xmlns:p14="http://schemas.microsoft.com/office/powerpoint/2010/main" val="189863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159E2F5-5CD6-5B40-8990-443B7B500532}"/>
              </a:ext>
            </a:extLst>
          </p:cNvPr>
          <p:cNvSpPr/>
          <p:nvPr/>
        </p:nvSpPr>
        <p:spPr>
          <a:xfrm>
            <a:off x="2063826" y="4128695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trata de una etapa en la que, en la que la Dirección General de Capacitación y los sujetos regulados participantes definirán: los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objetivos, universos, temas, perfiles y metas de capacitación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el formato que se acuerde.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B2009BD-A1F0-9E49-95D7-7BFFA045D6F2}"/>
              </a:ext>
            </a:extLst>
          </p:cNvPr>
          <p:cNvGrpSpPr/>
          <p:nvPr/>
        </p:nvGrpSpPr>
        <p:grpSpPr>
          <a:xfrm>
            <a:off x="2962458" y="2171233"/>
            <a:ext cx="5979600" cy="1800118"/>
            <a:chOff x="1723967" y="2009187"/>
            <a:chExt cx="5979600" cy="180011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6504658-0C4F-874F-9DA9-86D6CCFC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67" y="2009187"/>
              <a:ext cx="5979600" cy="1800118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C1C6B9A-70E5-D14E-B8CB-366DA98FA793}"/>
                </a:ext>
              </a:extLst>
            </p:cNvPr>
            <p:cNvSpPr/>
            <p:nvPr/>
          </p:nvSpPr>
          <p:spPr>
            <a:xfrm>
              <a:off x="2987824" y="2348880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Integración del Programa de Capacitación, Aliados INAI por la Protección de Datos Personales. 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17BCC0F-3FFB-D446-B380-C6AD5C2DE7FB}"/>
                </a:ext>
              </a:extLst>
            </p:cNvPr>
            <p:cNvSpPr/>
            <p:nvPr/>
          </p:nvSpPr>
          <p:spPr>
            <a:xfrm>
              <a:off x="2267744" y="2395518"/>
              <a:ext cx="360040" cy="758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MX" sz="40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6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B4D4AF-ED9B-A64D-A7FB-493DF425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F6E82C2-D23F-6248-B169-B4966D36602B}"/>
              </a:ext>
            </a:extLst>
          </p:cNvPr>
          <p:cNvSpPr/>
          <p:nvPr/>
        </p:nvSpPr>
        <p:spPr>
          <a:xfrm>
            <a:off x="6691720" y="593863"/>
            <a:ext cx="305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ETAPAS DE TRABAJO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78A539-C940-8E49-8EBA-DBDD53E01E52}"/>
              </a:ext>
            </a:extLst>
          </p:cNvPr>
          <p:cNvSpPr/>
          <p:nvPr/>
        </p:nvSpPr>
        <p:spPr>
          <a:xfrm>
            <a:off x="2279576" y="4751633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refiere a la ejecución del Programa de Capacitación, tiene que ver con las actividades relacionadas con la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impartición de las acciones de capacitación previstas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así como la coordinación técnica y logística de las mismas.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B718E3D-A3F9-584C-92E6-C2223FE3AEB5}"/>
              </a:ext>
            </a:extLst>
          </p:cNvPr>
          <p:cNvGrpSpPr/>
          <p:nvPr/>
        </p:nvGrpSpPr>
        <p:grpSpPr>
          <a:xfrm>
            <a:off x="3143672" y="2375369"/>
            <a:ext cx="6048672" cy="1693181"/>
            <a:chOff x="1691680" y="2039704"/>
            <a:chExt cx="6048672" cy="169318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62A923D-D807-F142-8B36-55E12C36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039704"/>
              <a:ext cx="5979600" cy="169318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CD15B4C-8ED9-4144-B17E-AFB12FA62059}"/>
                </a:ext>
              </a:extLst>
            </p:cNvPr>
            <p:cNvSpPr/>
            <p:nvPr/>
          </p:nvSpPr>
          <p:spPr>
            <a:xfrm>
              <a:off x="2267744" y="2354027"/>
              <a:ext cx="360040" cy="758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MX" sz="40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9BEE4D-B602-CC49-AA61-50D9CFB8764B}"/>
                </a:ext>
              </a:extLst>
            </p:cNvPr>
            <p:cNvSpPr/>
            <p:nvPr/>
          </p:nvSpPr>
          <p:spPr>
            <a:xfrm>
              <a:off x="2696856" y="2276872"/>
              <a:ext cx="50434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Implementación  del Programa de</a:t>
              </a:r>
            </a:p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Capacitación,  Aliados INAI por la</a:t>
              </a:r>
            </a:p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Protección de Datos Personales. 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9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C70A00-EC40-8E49-A7BA-50AE6EDF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67" y="240496"/>
            <a:ext cx="7505700" cy="1168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D29C6E-71CF-624C-9FCF-1B9E255B7846}"/>
              </a:ext>
            </a:extLst>
          </p:cNvPr>
          <p:cNvSpPr/>
          <p:nvPr/>
        </p:nvSpPr>
        <p:spPr>
          <a:xfrm>
            <a:off x="6691720" y="593863"/>
            <a:ext cx="305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s-MX" sz="2400" b="1" dirty="0"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ETAPAS DE TRABAJO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349CE18-85C2-D24D-8190-DFD07CA41BE8}"/>
              </a:ext>
            </a:extLst>
          </p:cNvPr>
          <p:cNvSpPr/>
          <p:nvPr/>
        </p:nvSpPr>
        <p:spPr>
          <a:xfrm>
            <a:off x="1706392" y="4422864"/>
            <a:ext cx="877921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fase,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revisan los avances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u obstáculos 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pueden presentar en la operación del Programa, se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comparten experiencias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identifican posibles soluciones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5000"/>
              </a:lnSpc>
            </a:pP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es factible realizar los </a:t>
            </a:r>
            <a:r>
              <a:rPr lang="es-MX" sz="20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ajustes necesarios </a:t>
            </a:r>
            <a:r>
              <a:rPr lang="es-MX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dar cumplimiento a las metas programadas.</a:t>
            </a:r>
            <a:r>
              <a:rPr lang="es-MX" sz="2000" b="1" dirty="0">
                <a:solidFill>
                  <a:srgbClr val="008272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0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573C7AF-1243-CE4D-A53C-6F4E4EE60678}"/>
              </a:ext>
            </a:extLst>
          </p:cNvPr>
          <p:cNvGrpSpPr/>
          <p:nvPr/>
        </p:nvGrpSpPr>
        <p:grpSpPr>
          <a:xfrm>
            <a:off x="3106200" y="2435136"/>
            <a:ext cx="5979600" cy="1702092"/>
            <a:chOff x="1691680" y="1852971"/>
            <a:chExt cx="5979600" cy="170209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EC156DB-D048-9D47-BDF1-4E9F2560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852971"/>
              <a:ext cx="5979600" cy="1702092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FAF10D0-B1D9-494A-8D22-C68F205FF45B}"/>
                </a:ext>
              </a:extLst>
            </p:cNvPr>
            <p:cNvSpPr/>
            <p:nvPr/>
          </p:nvSpPr>
          <p:spPr>
            <a:xfrm>
              <a:off x="2267744" y="2179494"/>
              <a:ext cx="360040" cy="758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MX" sz="4000" dirty="0"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2AB1C26-8E36-8941-932D-0F5198EC7CDF}"/>
                </a:ext>
              </a:extLst>
            </p:cNvPr>
            <p:cNvSpPr/>
            <p:nvPr/>
          </p:nvSpPr>
          <p:spPr>
            <a:xfrm>
              <a:off x="3275856" y="2101176"/>
              <a:ext cx="39239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Seguimiento y asesoría para la implementación del Programa.</a:t>
              </a:r>
            </a:p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(Junio) </a:t>
              </a:r>
              <a:endParaRPr lang="es-MX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287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1263</Words>
  <Application>Microsoft Office PowerPoint</Application>
  <PresentationFormat>Panorámica</PresentationFormat>
  <Paragraphs>279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GOMEZ</dc:creator>
  <cp:lastModifiedBy>Yuri Emiliano Cinta Domínguez</cp:lastModifiedBy>
  <cp:revision>32</cp:revision>
  <dcterms:created xsi:type="dcterms:W3CDTF">2021-02-24T18:54:58Z</dcterms:created>
  <dcterms:modified xsi:type="dcterms:W3CDTF">2022-04-04T05:00:25Z</dcterms:modified>
</cp:coreProperties>
</file>